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7" r:id="rId5"/>
    <p:sldId id="268" r:id="rId6"/>
    <p:sldId id="263" r:id="rId7"/>
    <p:sldId id="275" r:id="rId8"/>
    <p:sldId id="272" r:id="rId9"/>
    <p:sldId id="274" r:id="rId10"/>
    <p:sldId id="271" r:id="rId11"/>
    <p:sldId id="270" r:id="rId12"/>
    <p:sldId id="269" r:id="rId13"/>
    <p:sldId id="262" r:id="rId14"/>
    <p:sldId id="260" r:id="rId15"/>
    <p:sldId id="261" r:id="rId16"/>
    <p:sldId id="258" r:id="rId17"/>
    <p:sldId id="273" r:id="rId18"/>
    <p:sldId id="27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3384" y="-16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24/09/2014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24/09/2014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24/09/2014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24/09/2014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24/09/2014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24/09/2014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24/09/2014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24/09/2014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d&#233;tail%20offre%20PG.bmp" TargetMode="External"/><Relationship Id="rId2" Type="http://schemas.openxmlformats.org/officeDocument/2006/relationships/hyperlink" Target="clauses%20relatives%20amiante%20pont%203402.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A-14-3107%20ARCADIS%20-%20Canal%20Nimy%20-%20Pont%20102%20%20-%20inventaire%20amiant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0"/>
            <a:ext cx="7772400" cy="1470025"/>
          </a:xfrm>
        </p:spPr>
        <p:txBody>
          <a:bodyPr/>
          <a:lstStyle/>
          <a:p>
            <a:r>
              <a:rPr lang="fr-BE" dirty="0" smtClean="0"/>
              <a:t>Echange d’expérience 25/09/2014</a:t>
            </a:r>
            <a:endParaRPr lang="de-DE" dirty="0"/>
          </a:p>
        </p:txBody>
      </p:sp>
      <p:sp>
        <p:nvSpPr>
          <p:cNvPr id="3" name="Sous-titre 2"/>
          <p:cNvSpPr>
            <a:spLocks noGrp="1"/>
          </p:cNvSpPr>
          <p:nvPr>
            <p:ph type="subTitle" idx="1"/>
          </p:nvPr>
        </p:nvSpPr>
        <p:spPr/>
        <p:txBody>
          <a:bodyPr/>
          <a:lstStyle/>
          <a:p>
            <a:r>
              <a:rPr lang="fr-BE" dirty="0" smtClean="0">
                <a:solidFill>
                  <a:schemeClr val="tx1"/>
                </a:solidFill>
              </a:rPr>
              <a:t>Amiante dans les ouvrages d’art.</a:t>
            </a:r>
          </a:p>
          <a:p>
            <a:r>
              <a:rPr lang="fr-BE" dirty="0" smtClean="0">
                <a:solidFill>
                  <a:schemeClr val="tx1"/>
                </a:solidFill>
              </a:rPr>
              <a:t>Chantier de désamiantage</a:t>
            </a:r>
            <a:endParaRPr lang="de-DE"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435280" cy="4857403"/>
          </a:xfrm>
        </p:spPr>
        <p:txBody>
          <a:bodyPr>
            <a:normAutofit/>
          </a:bodyPr>
          <a:lstStyle/>
          <a:p>
            <a:pPr>
              <a:buNone/>
            </a:pPr>
            <a:r>
              <a:rPr lang="fr-BE" dirty="0" smtClean="0"/>
              <a:t>Méthode de traitement ?</a:t>
            </a:r>
          </a:p>
          <a:p>
            <a:pPr>
              <a:buNone/>
            </a:pPr>
            <a:r>
              <a:rPr lang="fr-BE" dirty="0" smtClean="0"/>
              <a:t>  - zone hermétique en dépression (actuellement)</a:t>
            </a:r>
          </a:p>
          <a:p>
            <a:pPr>
              <a:buNone/>
            </a:pPr>
            <a:r>
              <a:rPr lang="fr-BE" dirty="0" smtClean="0"/>
              <a:t>  - méthode par traitement simple: à explorer (réparations de béton,…)</a:t>
            </a:r>
          </a:p>
          <a:p>
            <a:pPr>
              <a:buNone/>
            </a:pPr>
            <a:endParaRPr lang="fr-BE" dirty="0"/>
          </a:p>
          <a:p>
            <a:pPr>
              <a:buNone/>
            </a:pPr>
            <a:endParaRPr lang="fr-BE" dirty="0"/>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t>zone hermétique en dépression </a:t>
            </a:r>
            <a:r>
              <a:rPr lang="fr-BE" dirty="0" smtClean="0"/>
              <a:t/>
            </a:r>
            <a:br>
              <a:rPr lang="fr-BE" dirty="0" smtClean="0"/>
            </a:br>
            <a:endParaRPr lang="fr-BE" dirty="0" smtClean="0"/>
          </a:p>
        </p:txBody>
      </p:sp>
      <p:pic>
        <p:nvPicPr>
          <p:cNvPr id="2050" name="Picture 2" descr="\\s100n1\Utilisateurs_D141\bdewez\Mes images\pont 749.jpg"/>
          <p:cNvPicPr>
            <a:picLocks noChangeAspect="1" noChangeArrowheads="1"/>
          </p:cNvPicPr>
          <p:nvPr/>
        </p:nvPicPr>
        <p:blipFill>
          <a:blip r:embed="rId2" cstate="print"/>
          <a:srcRect/>
          <a:stretch>
            <a:fillRect/>
          </a:stretch>
        </p:blipFill>
        <p:spPr bwMode="auto">
          <a:xfrm>
            <a:off x="2195736" y="1307136"/>
            <a:ext cx="6408711" cy="51039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435280" cy="4857403"/>
          </a:xfrm>
        </p:spPr>
        <p:txBody>
          <a:bodyPr>
            <a:normAutofit/>
          </a:bodyPr>
          <a:lstStyle/>
          <a:p>
            <a:pPr>
              <a:buNone/>
            </a:pPr>
            <a:r>
              <a:rPr lang="fr-BE" dirty="0" smtClean="0"/>
              <a:t>Méthode de traitement ?</a:t>
            </a:r>
          </a:p>
          <a:p>
            <a:pPr>
              <a:buNone/>
            </a:pPr>
            <a:r>
              <a:rPr lang="fr-BE" dirty="0" smtClean="0"/>
              <a:t>  - zone hermétique en dépression (actuellement)</a:t>
            </a:r>
          </a:p>
          <a:p>
            <a:pPr>
              <a:buNone/>
            </a:pPr>
            <a:r>
              <a:rPr lang="fr-BE" dirty="0" smtClean="0"/>
              <a:t>  - méthode par traitement simple: à explorer (réparations de béton,…)</a:t>
            </a:r>
          </a:p>
          <a:p>
            <a:pPr>
              <a:buNone/>
            </a:pPr>
            <a:endParaRPr lang="fr-BE" dirty="0"/>
          </a:p>
          <a:p>
            <a:pPr>
              <a:buNone/>
            </a:pPr>
            <a:endParaRPr lang="fr-BE" dirty="0"/>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t>zone hermétique en dépression </a:t>
            </a:r>
            <a:r>
              <a:rPr lang="fr-BE" dirty="0" smtClean="0"/>
              <a:t/>
            </a:r>
            <a:br>
              <a:rPr lang="fr-BE" dirty="0" smtClean="0"/>
            </a:br>
            <a:endParaRPr lang="fr-BE" dirty="0" smtClean="0"/>
          </a:p>
        </p:txBody>
      </p:sp>
      <p:pic>
        <p:nvPicPr>
          <p:cNvPr id="2050" name="Picture 2" descr="\\s100n1\Utilisateurs_D141\bdewez\Mes images\pont 749.jpg"/>
          <p:cNvPicPr>
            <a:picLocks noChangeAspect="1" noChangeArrowheads="1"/>
          </p:cNvPicPr>
          <p:nvPr/>
        </p:nvPicPr>
        <p:blipFill>
          <a:blip r:embed="rId2" cstate="print"/>
          <a:srcRect/>
          <a:stretch>
            <a:fillRect/>
          </a:stretch>
        </p:blipFill>
        <p:spPr bwMode="auto">
          <a:xfrm>
            <a:off x="2195736" y="1307136"/>
            <a:ext cx="6408711" cy="5103944"/>
          </a:xfrm>
          <a:prstGeom prst="rect">
            <a:avLst/>
          </a:prstGeom>
          <a:noFill/>
        </p:spPr>
      </p:pic>
      <p:pic>
        <p:nvPicPr>
          <p:cNvPr id="2051" name="Picture 3" descr="\\s100n1\Utilisateurs_D141\bdewez\Mes images\pont 749 échafaudage.bmp"/>
          <p:cNvPicPr>
            <a:picLocks noChangeAspect="1" noChangeArrowheads="1"/>
          </p:cNvPicPr>
          <p:nvPr/>
        </p:nvPicPr>
        <p:blipFill>
          <a:blip r:embed="rId3" cstate="print"/>
          <a:srcRect/>
          <a:stretch>
            <a:fillRect/>
          </a:stretch>
        </p:blipFill>
        <p:spPr bwMode="auto">
          <a:xfrm>
            <a:off x="1691680" y="1268760"/>
            <a:ext cx="7128792" cy="534659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435280" cy="4857403"/>
          </a:xfrm>
        </p:spPr>
        <p:txBody>
          <a:bodyPr>
            <a:normAutofit/>
          </a:bodyPr>
          <a:lstStyle/>
          <a:p>
            <a:pPr>
              <a:buNone/>
            </a:pPr>
            <a:r>
              <a:rPr lang="fr-BE" dirty="0" smtClean="0"/>
              <a:t>Méthode de traitement ?</a:t>
            </a:r>
          </a:p>
          <a:p>
            <a:pPr>
              <a:buNone/>
            </a:pPr>
            <a:r>
              <a:rPr lang="fr-BE" dirty="0" smtClean="0"/>
              <a:t>  - zone hermétique en dépression (actuellement)</a:t>
            </a:r>
          </a:p>
          <a:p>
            <a:pPr>
              <a:buNone/>
            </a:pPr>
            <a:r>
              <a:rPr lang="fr-BE" dirty="0" smtClean="0"/>
              <a:t>  - méthode par traitement simple: à explorer (réparations de béton,…)</a:t>
            </a:r>
          </a:p>
          <a:p>
            <a:pPr>
              <a:buNone/>
            </a:pPr>
            <a:endParaRPr lang="fr-BE" dirty="0"/>
          </a:p>
          <a:p>
            <a:pPr>
              <a:buNone/>
            </a:pPr>
            <a:endParaRPr lang="fr-BE" dirty="0"/>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t>zone hermétique en dépression </a:t>
            </a:r>
            <a:r>
              <a:rPr lang="fr-BE" dirty="0" smtClean="0"/>
              <a:t/>
            </a:r>
            <a:br>
              <a:rPr lang="fr-BE" dirty="0" smtClean="0"/>
            </a:br>
            <a:endParaRPr lang="fr-BE" dirty="0" smtClean="0"/>
          </a:p>
        </p:txBody>
      </p:sp>
      <p:pic>
        <p:nvPicPr>
          <p:cNvPr id="2050" name="Picture 2" descr="\\s100n1\Utilisateurs_D141\bdewez\Mes images\pont 749.jpg"/>
          <p:cNvPicPr>
            <a:picLocks noChangeAspect="1" noChangeArrowheads="1"/>
          </p:cNvPicPr>
          <p:nvPr/>
        </p:nvPicPr>
        <p:blipFill>
          <a:blip r:embed="rId2" cstate="print"/>
          <a:srcRect/>
          <a:stretch>
            <a:fillRect/>
          </a:stretch>
        </p:blipFill>
        <p:spPr bwMode="auto">
          <a:xfrm>
            <a:off x="2195736" y="1307136"/>
            <a:ext cx="6408711" cy="5103944"/>
          </a:xfrm>
          <a:prstGeom prst="rect">
            <a:avLst/>
          </a:prstGeom>
          <a:noFill/>
        </p:spPr>
      </p:pic>
      <p:pic>
        <p:nvPicPr>
          <p:cNvPr id="2051" name="Picture 3" descr="\\s100n1\Utilisateurs_D141\bdewez\Mes images\pont 749 échafaudage.bmp"/>
          <p:cNvPicPr>
            <a:picLocks noChangeAspect="1" noChangeArrowheads="1"/>
          </p:cNvPicPr>
          <p:nvPr/>
        </p:nvPicPr>
        <p:blipFill>
          <a:blip r:embed="rId3" cstate="print"/>
          <a:srcRect/>
          <a:stretch>
            <a:fillRect/>
          </a:stretch>
        </p:blipFill>
        <p:spPr bwMode="auto">
          <a:xfrm>
            <a:off x="1691680" y="1268760"/>
            <a:ext cx="7128792" cy="5346594"/>
          </a:xfrm>
          <a:prstGeom prst="rect">
            <a:avLst/>
          </a:prstGeom>
          <a:noFill/>
        </p:spPr>
      </p:pic>
      <p:pic>
        <p:nvPicPr>
          <p:cNvPr id="2052" name="Picture 4" descr="\\s100n1\Utilisateurs_D141\bdewez\Mes images\P9230069.JPG"/>
          <p:cNvPicPr>
            <a:picLocks noChangeAspect="1" noChangeArrowheads="1"/>
          </p:cNvPicPr>
          <p:nvPr/>
        </p:nvPicPr>
        <p:blipFill>
          <a:blip r:embed="rId4" cstate="print"/>
          <a:srcRect/>
          <a:stretch>
            <a:fillRect/>
          </a:stretch>
        </p:blipFill>
        <p:spPr bwMode="auto">
          <a:xfrm>
            <a:off x="924532" y="692696"/>
            <a:ext cx="7895940" cy="592218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435280" cy="4857403"/>
          </a:xfrm>
        </p:spPr>
        <p:txBody>
          <a:bodyPr>
            <a:normAutofit/>
          </a:bodyPr>
          <a:lstStyle/>
          <a:p>
            <a:pPr>
              <a:buNone/>
            </a:pPr>
            <a:r>
              <a:rPr lang="fr-BE" dirty="0" smtClean="0"/>
              <a:t>Méthode de traitement ?</a:t>
            </a:r>
          </a:p>
          <a:p>
            <a:pPr>
              <a:buNone/>
            </a:pPr>
            <a:r>
              <a:rPr lang="fr-BE" dirty="0" smtClean="0"/>
              <a:t>  - zone hermétique en dépression (actuellement)</a:t>
            </a:r>
          </a:p>
          <a:p>
            <a:pPr>
              <a:buNone/>
            </a:pPr>
            <a:r>
              <a:rPr lang="fr-BE" dirty="0" smtClean="0"/>
              <a:t>  - méthode par traitement simple: à explorer (réparations de béton,…)</a:t>
            </a:r>
          </a:p>
          <a:p>
            <a:pPr>
              <a:buNone/>
            </a:pPr>
            <a:endParaRPr lang="fr-BE" dirty="0"/>
          </a:p>
          <a:p>
            <a:pPr>
              <a:buNone/>
            </a:pPr>
            <a:endParaRPr lang="fr-BE" dirty="0"/>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t>zone hermétique en dépression </a:t>
            </a:r>
            <a:r>
              <a:rPr lang="fr-BE" dirty="0" smtClean="0"/>
              <a:t/>
            </a:r>
            <a:br>
              <a:rPr lang="fr-BE" dirty="0" smtClean="0"/>
            </a:br>
            <a:endParaRPr lang="fr-BE" dirty="0" smtClean="0"/>
          </a:p>
        </p:txBody>
      </p:sp>
      <p:pic>
        <p:nvPicPr>
          <p:cNvPr id="2050" name="Picture 2" descr="\\s100n1\Utilisateurs_D141\bdewez\Mes images\pont 749.jpg"/>
          <p:cNvPicPr>
            <a:picLocks noChangeAspect="1" noChangeArrowheads="1"/>
          </p:cNvPicPr>
          <p:nvPr/>
        </p:nvPicPr>
        <p:blipFill>
          <a:blip r:embed="rId2" cstate="print"/>
          <a:srcRect/>
          <a:stretch>
            <a:fillRect/>
          </a:stretch>
        </p:blipFill>
        <p:spPr bwMode="auto">
          <a:xfrm>
            <a:off x="2195736" y="1307136"/>
            <a:ext cx="6408711" cy="5103944"/>
          </a:xfrm>
          <a:prstGeom prst="rect">
            <a:avLst/>
          </a:prstGeom>
          <a:noFill/>
        </p:spPr>
      </p:pic>
      <p:pic>
        <p:nvPicPr>
          <p:cNvPr id="2051" name="Picture 3" descr="\\s100n1\Utilisateurs_D141\bdewez\Mes images\pont 749 échafaudage.bmp"/>
          <p:cNvPicPr>
            <a:picLocks noChangeAspect="1" noChangeArrowheads="1"/>
          </p:cNvPicPr>
          <p:nvPr/>
        </p:nvPicPr>
        <p:blipFill>
          <a:blip r:embed="rId3" cstate="print"/>
          <a:srcRect/>
          <a:stretch>
            <a:fillRect/>
          </a:stretch>
        </p:blipFill>
        <p:spPr bwMode="auto">
          <a:xfrm>
            <a:off x="1691680" y="1268760"/>
            <a:ext cx="7128792" cy="5346594"/>
          </a:xfrm>
          <a:prstGeom prst="rect">
            <a:avLst/>
          </a:prstGeom>
          <a:noFill/>
        </p:spPr>
      </p:pic>
      <p:pic>
        <p:nvPicPr>
          <p:cNvPr id="2052" name="Picture 4" descr="\\s100n1\Utilisateurs_D141\bdewez\Mes images\P9230069.JPG"/>
          <p:cNvPicPr>
            <a:picLocks noChangeAspect="1" noChangeArrowheads="1"/>
          </p:cNvPicPr>
          <p:nvPr/>
        </p:nvPicPr>
        <p:blipFill>
          <a:blip r:embed="rId4" cstate="print"/>
          <a:srcRect/>
          <a:stretch>
            <a:fillRect/>
          </a:stretch>
        </p:blipFill>
        <p:spPr bwMode="auto">
          <a:xfrm>
            <a:off x="924532" y="692696"/>
            <a:ext cx="7895940" cy="5922189"/>
          </a:xfrm>
          <a:prstGeom prst="rect">
            <a:avLst/>
          </a:prstGeom>
          <a:noFill/>
        </p:spPr>
      </p:pic>
      <p:pic>
        <p:nvPicPr>
          <p:cNvPr id="2053" name="Picture 5" descr="\\s100n1\Utilisateurs_D141\bdewez\Mes images\P9230061.JPG"/>
          <p:cNvPicPr>
            <a:picLocks noChangeAspect="1" noChangeArrowheads="1"/>
          </p:cNvPicPr>
          <p:nvPr/>
        </p:nvPicPr>
        <p:blipFill>
          <a:blip r:embed="rId5" cstate="print"/>
          <a:srcRect/>
          <a:stretch>
            <a:fillRect/>
          </a:stretch>
        </p:blipFill>
        <p:spPr bwMode="auto">
          <a:xfrm>
            <a:off x="611561" y="457959"/>
            <a:ext cx="8185536" cy="613939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0768"/>
            <a:ext cx="8229600" cy="5112568"/>
          </a:xfrm>
        </p:spPr>
        <p:txBody>
          <a:bodyPr>
            <a:normAutofit fontScale="92500" lnSpcReduction="20000"/>
          </a:bodyPr>
          <a:lstStyle/>
          <a:p>
            <a:pPr>
              <a:buNone/>
            </a:pPr>
            <a:r>
              <a:rPr lang="fr-BE" dirty="0" smtClean="0"/>
              <a:t>-coûts directs : échafaudage + bâchage + enlèvement + évacuation et traitement des déchets.</a:t>
            </a:r>
          </a:p>
          <a:p>
            <a:pPr>
              <a:buNone/>
            </a:pPr>
            <a:r>
              <a:rPr lang="fr-BE" dirty="0" smtClean="0"/>
              <a:t>-coûts indirects : signalisation de chantier, délai d’intervention* (gêne au trafic et notamment aux transporteurs routiers), complexité des dossiers (soumis à un permis d’environnement de classe </a:t>
            </a:r>
            <a:r>
              <a:rPr lang="fr-BE" b="1" dirty="0" smtClean="0"/>
              <a:t>2</a:t>
            </a:r>
            <a:r>
              <a:rPr lang="fr-BE" dirty="0" smtClean="0"/>
              <a:t> </a:t>
            </a:r>
            <a:r>
              <a:rPr lang="fr-BE" sz="2400" dirty="0" smtClean="0"/>
              <a:t>ou 3</a:t>
            </a:r>
            <a:r>
              <a:rPr lang="fr-BE" dirty="0" smtClean="0"/>
              <a:t> selon </a:t>
            </a:r>
            <a:r>
              <a:rPr lang="fr-FR" dirty="0" smtClean="0"/>
              <a:t>rubrique 26.65.03.04</a:t>
            </a:r>
            <a:r>
              <a:rPr lang="fr-FR" dirty="0" smtClean="0"/>
              <a:t>).</a:t>
            </a:r>
            <a:endParaRPr lang="fr-FR" dirty="0" smtClean="0"/>
          </a:p>
          <a:p>
            <a:pPr>
              <a:buNone/>
            </a:pPr>
            <a:endParaRPr lang="fr-BE" dirty="0" smtClean="0"/>
          </a:p>
          <a:p>
            <a:pPr>
              <a:buNone/>
            </a:pPr>
            <a:r>
              <a:rPr lang="fr-BE" sz="2800" dirty="0" smtClean="0"/>
              <a:t>*</a:t>
            </a:r>
            <a:r>
              <a:rPr lang="fr-FR" sz="2800" dirty="0" smtClean="0"/>
              <a:t>difficultés de jours d’intempéries (si pluie ou vent lors de la pose du </a:t>
            </a:r>
            <a:r>
              <a:rPr lang="fr-FR" sz="2800" dirty="0" err="1" smtClean="0"/>
              <a:t>thermorétractable</a:t>
            </a:r>
            <a:r>
              <a:rPr lang="fr-FR" sz="2800" dirty="0" smtClean="0"/>
              <a:t>)</a:t>
            </a:r>
          </a:p>
          <a:p>
            <a:pPr>
              <a:buNone/>
            </a:pPr>
            <a:r>
              <a:rPr lang="fr-FR" sz="2800" dirty="0" smtClean="0"/>
              <a:t>+ intervention lors de </a:t>
            </a:r>
            <a:r>
              <a:rPr lang="fr-FR" sz="2800" dirty="0" err="1" smtClean="0"/>
              <a:t>t°C</a:t>
            </a:r>
            <a:r>
              <a:rPr lang="fr-FR" sz="2800" dirty="0" smtClean="0"/>
              <a:t> basse (douches pour sortie de zone à l’extérieur).</a:t>
            </a:r>
          </a:p>
          <a:p>
            <a:pPr>
              <a:buNone/>
            </a:pPr>
            <a:endParaRPr lang="fr-BE" dirty="0"/>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t>Coût d’un désamiantage via l’emploi d’une zone hermétique en dépression </a:t>
            </a:r>
            <a:br>
              <a:rPr lang="fr-BE" dirty="0" smtClean="0"/>
            </a:br>
            <a:endParaRPr lang="fr-BE"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0768"/>
            <a:ext cx="8229600" cy="4785395"/>
          </a:xfrm>
        </p:spPr>
        <p:txBody>
          <a:bodyPr>
            <a:normAutofit fontScale="92500" lnSpcReduction="10000"/>
          </a:bodyPr>
          <a:lstStyle/>
          <a:p>
            <a:pPr>
              <a:buNone/>
            </a:pPr>
            <a:endParaRPr lang="fr-FR" dirty="0" smtClean="0"/>
          </a:p>
          <a:p>
            <a:pPr>
              <a:buNone/>
            </a:pPr>
            <a:r>
              <a:rPr lang="fr-FR" dirty="0" smtClean="0"/>
              <a:t>Exemples : </a:t>
            </a:r>
          </a:p>
          <a:p>
            <a:pPr>
              <a:buNone/>
            </a:pPr>
            <a:r>
              <a:rPr lang="fr-FR" dirty="0" smtClean="0"/>
              <a:t>1°) chantier de démolition d’un pont</a:t>
            </a:r>
          </a:p>
          <a:p>
            <a:pPr>
              <a:buNone/>
            </a:pPr>
            <a:r>
              <a:rPr lang="fr-FR" dirty="0" smtClean="0"/>
              <a:t>Coût total : 550.000 € HTVA</a:t>
            </a:r>
          </a:p>
          <a:p>
            <a:pPr>
              <a:buNone/>
            </a:pPr>
            <a:r>
              <a:rPr lang="fr-FR" dirty="0" smtClean="0"/>
              <a:t>Coût relatif à la démolition : 100.000 € HTVA</a:t>
            </a:r>
          </a:p>
          <a:p>
            <a:pPr>
              <a:buNone/>
            </a:pPr>
            <a:endParaRPr lang="fr-FR" dirty="0" smtClean="0"/>
          </a:p>
          <a:p>
            <a:pPr>
              <a:buNone/>
            </a:pPr>
            <a:r>
              <a:rPr lang="fr-FR" dirty="0" smtClean="0"/>
              <a:t>2°) réparation de voiles d’un ouvrage</a:t>
            </a:r>
          </a:p>
          <a:p>
            <a:pPr>
              <a:buNone/>
            </a:pPr>
            <a:r>
              <a:rPr lang="fr-FR" dirty="0" smtClean="0"/>
              <a:t>Coût désamiantage : 273,58 €/m² (selon prix de soumission, travaux pas encore réalisés)</a:t>
            </a:r>
            <a:endParaRPr lang="de-DE" dirty="0" smtClean="0"/>
          </a:p>
          <a:p>
            <a:pPr>
              <a:buNone/>
            </a:pPr>
            <a:endParaRPr lang="fr-BE" dirty="0"/>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t>Coût d’un désamiantage via l’emploi d’une zone hermétique en dépression</a:t>
            </a:r>
            <a:br>
              <a:rPr lang="fr-BE" dirty="0" smtClean="0"/>
            </a:br>
            <a:endParaRPr lang="fr-BE"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de-DE"/>
          </a:p>
        </p:txBody>
      </p:sp>
      <p:sp>
        <p:nvSpPr>
          <p:cNvPr id="3" name="Espace réservé du contenu 2"/>
          <p:cNvSpPr>
            <a:spLocks noGrp="1"/>
          </p:cNvSpPr>
          <p:nvPr>
            <p:ph idx="1"/>
          </p:nvPr>
        </p:nvSpPr>
        <p:spPr/>
        <p:txBody>
          <a:bodyPr/>
          <a:lstStyle/>
          <a:p>
            <a:endParaRPr lang="de-DE"/>
          </a:p>
        </p:txBody>
      </p:sp>
      <p:pic>
        <p:nvPicPr>
          <p:cNvPr id="4" name="Picture 3" descr="\\s100n1\Utilisateurs_D141\bdewez\Problématique amiante\illustration 1.bmp"/>
          <p:cNvPicPr>
            <a:picLocks noChangeAspect="1" noChangeArrowheads="1"/>
          </p:cNvPicPr>
          <p:nvPr/>
        </p:nvPicPr>
        <p:blipFill>
          <a:blip r:embed="rId2" cstate="print"/>
          <a:srcRect/>
          <a:stretch>
            <a:fillRect/>
          </a:stretch>
        </p:blipFill>
        <p:spPr bwMode="auto">
          <a:xfrm>
            <a:off x="1835696" y="2132856"/>
            <a:ext cx="7184951" cy="41340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435280" cy="4857403"/>
          </a:xfrm>
        </p:spPr>
        <p:txBody>
          <a:bodyPr>
            <a:normAutofit fontScale="85000" lnSpcReduction="20000"/>
          </a:bodyPr>
          <a:lstStyle/>
          <a:p>
            <a:pPr>
              <a:buFontTx/>
              <a:buChar char="-"/>
            </a:pPr>
            <a:r>
              <a:rPr lang="fr-BE" dirty="0" smtClean="0"/>
              <a:t>Métré</a:t>
            </a:r>
          </a:p>
          <a:p>
            <a:pPr lvl="1">
              <a:buFontTx/>
              <a:buChar char="-"/>
            </a:pPr>
            <a:r>
              <a:rPr lang="fr-BE" dirty="0" smtClean="0"/>
              <a:t>Désamiantage = poste à prix global</a:t>
            </a:r>
          </a:p>
          <a:p>
            <a:pPr lvl="1">
              <a:buFontTx/>
              <a:buChar char="-"/>
            </a:pPr>
            <a:r>
              <a:rPr lang="fr-BE" dirty="0" smtClean="0"/>
              <a:t>Prévoir un poste de moyens d’accès (échafaudage) ou l’inclure dans le poste à prix global de désamiantage</a:t>
            </a:r>
          </a:p>
          <a:p>
            <a:pPr lvl="1">
              <a:buFontTx/>
              <a:buChar char="-"/>
            </a:pPr>
            <a:r>
              <a:rPr lang="fr-BE" dirty="0" smtClean="0"/>
              <a:t>Somme réservée pour évacuation des déchets CET de classe 1 (+/- 1,5 €/kg)</a:t>
            </a:r>
          </a:p>
          <a:p>
            <a:pPr>
              <a:buFontTx/>
              <a:buChar char="-"/>
            </a:pPr>
            <a:r>
              <a:rPr lang="fr-BE" dirty="0" smtClean="0">
                <a:hlinkClick r:id="rId2" action="ppaction://hlinkfile"/>
              </a:rPr>
              <a:t>CSC</a:t>
            </a:r>
            <a:endParaRPr lang="fr-BE" dirty="0" smtClean="0"/>
          </a:p>
          <a:p>
            <a:pPr lvl="1">
              <a:buFontTx/>
              <a:buChar char="-"/>
            </a:pPr>
            <a:r>
              <a:rPr lang="fr-BE" dirty="0" smtClean="0"/>
              <a:t>Permis d’environnement à charge de l’adjudicataire (art. 74)</a:t>
            </a:r>
          </a:p>
          <a:p>
            <a:pPr lvl="1">
              <a:buFontTx/>
              <a:buChar char="-"/>
            </a:pPr>
            <a:r>
              <a:rPr lang="fr-BE" dirty="0" smtClean="0">
                <a:hlinkClick r:id="rId3" action="ppaction://hlinkfile"/>
              </a:rPr>
              <a:t>Détail de prix</a:t>
            </a:r>
            <a:r>
              <a:rPr lang="fr-BE" dirty="0" smtClean="0"/>
              <a:t> demandé pour le PG (idée: obtenir les prix unitaires des différentes opérations liées au désamiantage afin d’avoir une base de discussion sur chantier au cas où…)</a:t>
            </a:r>
          </a:p>
          <a:p>
            <a:pPr lvl="1">
              <a:buFontTx/>
              <a:buChar char="-"/>
            </a:pPr>
            <a:r>
              <a:rPr lang="fr-BE" dirty="0" smtClean="0"/>
              <a:t>Limitation du taux de déchets générés (2 kg/m² ?) -&gt; pénalité en cas de dépassement</a:t>
            </a:r>
          </a:p>
          <a:p>
            <a:pPr lvl="1">
              <a:buFontTx/>
              <a:buChar char="-"/>
            </a:pPr>
            <a:endParaRPr lang="fr-BE" dirty="0" smtClean="0"/>
          </a:p>
          <a:p>
            <a:pPr>
              <a:buFontTx/>
              <a:buChar char="-"/>
            </a:pPr>
            <a:endParaRPr lang="fr-BE" dirty="0" smtClean="0"/>
          </a:p>
          <a:p>
            <a:pPr>
              <a:buNone/>
            </a:pPr>
            <a:endParaRPr lang="fr-BE" dirty="0"/>
          </a:p>
          <a:p>
            <a:pPr>
              <a:buNone/>
            </a:pPr>
            <a:endParaRPr lang="fr-BE" dirty="0"/>
          </a:p>
        </p:txBody>
      </p:sp>
      <p:sp>
        <p:nvSpPr>
          <p:cNvPr id="5" name="Titre 1"/>
          <p:cNvSpPr>
            <a:spLocks noGrp="1"/>
          </p:cNvSpPr>
          <p:nvPr>
            <p:ph type="title"/>
          </p:nvPr>
        </p:nvSpPr>
        <p:spPr>
          <a:xfrm>
            <a:off x="467544" y="260648"/>
            <a:ext cx="8229600" cy="1282154"/>
          </a:xfrm>
        </p:spPr>
        <p:txBody>
          <a:bodyPr>
            <a:normAutofit fontScale="90000"/>
          </a:bodyPr>
          <a:lstStyle/>
          <a:p>
            <a:r>
              <a:rPr lang="fr-BE" dirty="0" smtClean="0"/>
              <a:t>Au CSC </a:t>
            </a:r>
            <a:r>
              <a:rPr lang="fr-BE" dirty="0" smtClean="0"/>
              <a:t>/ métré?</a:t>
            </a:r>
            <a:r>
              <a:rPr lang="fr-BE" dirty="0" smtClean="0"/>
              <a:t/>
            </a:r>
            <a:br>
              <a:rPr lang="fr-BE" dirty="0" smtClean="0"/>
            </a:br>
            <a:endParaRPr lang="fr-BE"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435280" cy="4857403"/>
          </a:xfrm>
        </p:spPr>
        <p:txBody>
          <a:bodyPr>
            <a:normAutofit/>
          </a:bodyPr>
          <a:lstStyle/>
          <a:p>
            <a:pPr lvl="1">
              <a:buNone/>
            </a:pPr>
            <a:endParaRPr lang="fr-BE" dirty="0" smtClean="0"/>
          </a:p>
          <a:p>
            <a:pPr>
              <a:buFontTx/>
              <a:buChar char="-"/>
            </a:pPr>
            <a:r>
              <a:rPr lang="fr-BE" dirty="0" smtClean="0"/>
              <a:t>Merci</a:t>
            </a:r>
          </a:p>
          <a:p>
            <a:pPr>
              <a:buFontTx/>
              <a:buChar char="-"/>
            </a:pPr>
            <a:endParaRPr lang="fr-BE" dirty="0" smtClean="0"/>
          </a:p>
          <a:p>
            <a:pPr>
              <a:buFontTx/>
              <a:buChar char="-"/>
            </a:pPr>
            <a:r>
              <a:rPr lang="fr-BE" dirty="0" smtClean="0"/>
              <a:t>Questions ?</a:t>
            </a:r>
            <a:endParaRPr lang="fr-BE" dirty="0" smtClean="0"/>
          </a:p>
          <a:p>
            <a:pPr>
              <a:buNone/>
            </a:pPr>
            <a:endParaRPr lang="fr-BE" dirty="0"/>
          </a:p>
          <a:p>
            <a:pPr>
              <a:buNone/>
            </a:pPr>
            <a:endParaRPr lang="fr-BE" dirty="0"/>
          </a:p>
        </p:txBody>
      </p:sp>
      <p:sp>
        <p:nvSpPr>
          <p:cNvPr id="5" name="Titre 1"/>
          <p:cNvSpPr>
            <a:spLocks noGrp="1"/>
          </p:cNvSpPr>
          <p:nvPr>
            <p:ph type="title"/>
          </p:nvPr>
        </p:nvSpPr>
        <p:spPr>
          <a:xfrm>
            <a:off x="467544" y="260648"/>
            <a:ext cx="8229600" cy="1282154"/>
          </a:xfrm>
        </p:spPr>
        <p:txBody>
          <a:bodyPr>
            <a:normAutofit fontScale="90000"/>
          </a:bodyPr>
          <a:lstStyle/>
          <a:p>
            <a:r>
              <a:rPr lang="fr-BE" dirty="0" smtClean="0"/>
              <a:t>Chantier de </a:t>
            </a:r>
            <a:r>
              <a:rPr lang="fr-BE" dirty="0" smtClean="0"/>
              <a:t>désamiantage</a:t>
            </a:r>
            <a:r>
              <a:rPr lang="fr-BE" dirty="0" smtClean="0"/>
              <a:t/>
            </a:r>
            <a:br>
              <a:rPr lang="fr-BE" dirty="0" smtClean="0"/>
            </a:br>
            <a:endParaRPr lang="fr-BE"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8800"/>
            <a:ext cx="8435280" cy="4497363"/>
          </a:xfrm>
        </p:spPr>
        <p:txBody>
          <a:bodyPr>
            <a:normAutofit/>
          </a:bodyPr>
          <a:lstStyle/>
          <a:p>
            <a:pPr>
              <a:buNone/>
            </a:pPr>
            <a:r>
              <a:rPr lang="fr-BE" dirty="0" smtClean="0"/>
              <a:t>Il a été détecté sur plusieurs ouvrages d’art que des peintures recouvrant des parties en béton (mais également métalliques) contiennent une variété d’amiante.</a:t>
            </a:r>
          </a:p>
          <a:p>
            <a:pPr>
              <a:buNone/>
            </a:pPr>
            <a:endParaRPr lang="fr-BE" dirty="0"/>
          </a:p>
          <a:p>
            <a:pPr>
              <a:buNone/>
            </a:pPr>
            <a:r>
              <a:rPr lang="fr-BE" dirty="0" smtClean="0"/>
              <a:t>Marché en cours au sein de la D141 : +/- 30 % des ponts autoroutiers sont concernés.</a:t>
            </a:r>
          </a:p>
          <a:p>
            <a:pPr>
              <a:buNone/>
            </a:pPr>
            <a:r>
              <a:rPr lang="fr-BE" dirty="0" smtClean="0"/>
              <a:t>Variété détectée : </a:t>
            </a:r>
            <a:r>
              <a:rPr lang="fr-BE" dirty="0" err="1" smtClean="0"/>
              <a:t>chrysotile</a:t>
            </a:r>
            <a:r>
              <a:rPr lang="fr-BE" dirty="0" smtClean="0"/>
              <a:t> </a:t>
            </a:r>
            <a:endParaRPr lang="de-DE" dirty="0"/>
          </a:p>
          <a:p>
            <a:pPr>
              <a:buNone/>
            </a:pPr>
            <a:endParaRPr lang="fr-BE" dirty="0"/>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t>Problématique de l’amiante ?</a:t>
            </a:r>
            <a:br>
              <a:rPr lang="fr-BE" dirty="0" smtClean="0"/>
            </a:br>
            <a:endParaRPr lang="fr-B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8800"/>
            <a:ext cx="8435280" cy="4497363"/>
          </a:xfrm>
        </p:spPr>
        <p:txBody>
          <a:bodyPr>
            <a:normAutofit/>
          </a:bodyPr>
          <a:lstStyle/>
          <a:p>
            <a:pPr>
              <a:buNone/>
            </a:pPr>
            <a:r>
              <a:rPr lang="fr-BE" dirty="0" smtClean="0"/>
              <a:t>Il a été détecté sur plusieurs ouvrages d’art que des peintures recouvrant des parties en béton (mais également métalliques) contiennent une variété d’amiante.</a:t>
            </a:r>
          </a:p>
          <a:p>
            <a:pPr>
              <a:buNone/>
            </a:pPr>
            <a:endParaRPr lang="fr-BE" dirty="0"/>
          </a:p>
          <a:p>
            <a:pPr>
              <a:buNone/>
            </a:pPr>
            <a:r>
              <a:rPr lang="fr-BE" dirty="0" smtClean="0"/>
              <a:t>Marché en cours au sein de la D141 : +/- 30 % des ponts autoroutiers sont concernés.</a:t>
            </a:r>
          </a:p>
          <a:p>
            <a:pPr>
              <a:buNone/>
            </a:pPr>
            <a:r>
              <a:rPr lang="fr-BE" dirty="0" smtClean="0"/>
              <a:t>Variété détectée : </a:t>
            </a:r>
            <a:r>
              <a:rPr lang="fr-BE" dirty="0" err="1" smtClean="0"/>
              <a:t>chrysotile</a:t>
            </a:r>
            <a:r>
              <a:rPr lang="fr-BE" dirty="0" smtClean="0"/>
              <a:t> </a:t>
            </a:r>
            <a:endParaRPr lang="de-DE" dirty="0"/>
          </a:p>
          <a:p>
            <a:pPr>
              <a:buNone/>
            </a:pPr>
            <a:endParaRPr lang="fr-BE" dirty="0"/>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t>Problématique de l’amiante ?</a:t>
            </a:r>
            <a:br>
              <a:rPr lang="fr-BE" dirty="0" smtClean="0"/>
            </a:br>
            <a:endParaRPr lang="fr-BE" dirty="0" smtClean="0"/>
          </a:p>
        </p:txBody>
      </p:sp>
      <p:pic>
        <p:nvPicPr>
          <p:cNvPr id="1026" name="Picture 2" descr="F:\DCIM\100OLYMP\éch 2.JPG"/>
          <p:cNvPicPr>
            <a:picLocks noChangeAspect="1" noChangeArrowheads="1"/>
          </p:cNvPicPr>
          <p:nvPr/>
        </p:nvPicPr>
        <p:blipFill>
          <a:blip r:embed="rId2" cstate="print"/>
          <a:srcRect/>
          <a:stretch>
            <a:fillRect/>
          </a:stretch>
        </p:blipFill>
        <p:spPr bwMode="auto">
          <a:xfrm>
            <a:off x="2411760" y="1772816"/>
            <a:ext cx="6428916" cy="482453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8800"/>
            <a:ext cx="8435280" cy="4497363"/>
          </a:xfrm>
        </p:spPr>
        <p:txBody>
          <a:bodyPr>
            <a:normAutofit/>
          </a:bodyPr>
          <a:lstStyle/>
          <a:p>
            <a:pPr>
              <a:buNone/>
            </a:pPr>
            <a:r>
              <a:rPr lang="fr-BE" dirty="0" smtClean="0"/>
              <a:t>Il a été détecté sur plusieurs ouvrages d’art que des peintures recouvrant des parties en béton (mais également métalliques) contiennent une variété d’amiante.</a:t>
            </a:r>
          </a:p>
          <a:p>
            <a:pPr>
              <a:buNone/>
            </a:pPr>
            <a:endParaRPr lang="fr-BE" dirty="0"/>
          </a:p>
          <a:p>
            <a:pPr>
              <a:buNone/>
            </a:pPr>
            <a:r>
              <a:rPr lang="fr-BE" dirty="0" smtClean="0"/>
              <a:t>Marché en cours au sein de la D141 : +/- 30 % des ponts autoroutiers sont concernés.</a:t>
            </a:r>
          </a:p>
          <a:p>
            <a:pPr>
              <a:buNone/>
            </a:pPr>
            <a:r>
              <a:rPr lang="fr-BE" dirty="0" smtClean="0"/>
              <a:t>Variété détectée : </a:t>
            </a:r>
            <a:r>
              <a:rPr lang="fr-BE" dirty="0" err="1" smtClean="0"/>
              <a:t>chrysotile</a:t>
            </a:r>
            <a:r>
              <a:rPr lang="fr-BE" dirty="0" smtClean="0"/>
              <a:t> </a:t>
            </a:r>
            <a:endParaRPr lang="de-DE" dirty="0"/>
          </a:p>
          <a:p>
            <a:pPr>
              <a:buNone/>
            </a:pPr>
            <a:endParaRPr lang="fr-BE" dirty="0"/>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t>Problématique de l’amiante ?</a:t>
            </a:r>
            <a:br>
              <a:rPr lang="fr-BE" dirty="0" smtClean="0"/>
            </a:br>
            <a:endParaRPr lang="fr-BE" dirty="0" smtClean="0"/>
          </a:p>
        </p:txBody>
      </p:sp>
      <p:pic>
        <p:nvPicPr>
          <p:cNvPr id="1026" name="Picture 2" descr="F:\DCIM\100OLYMP\éch 2.JPG"/>
          <p:cNvPicPr>
            <a:picLocks noChangeAspect="1" noChangeArrowheads="1"/>
          </p:cNvPicPr>
          <p:nvPr/>
        </p:nvPicPr>
        <p:blipFill>
          <a:blip r:embed="rId2" cstate="print"/>
          <a:srcRect/>
          <a:stretch>
            <a:fillRect/>
          </a:stretch>
        </p:blipFill>
        <p:spPr bwMode="auto">
          <a:xfrm>
            <a:off x="2411760" y="1772816"/>
            <a:ext cx="6428916" cy="4824536"/>
          </a:xfrm>
          <a:prstGeom prst="rect">
            <a:avLst/>
          </a:prstGeom>
          <a:noFill/>
        </p:spPr>
      </p:pic>
      <p:pic>
        <p:nvPicPr>
          <p:cNvPr id="6" name="Picture 3" descr="\\s100n1\Utilisateurs_D141\bdewez\Problématique amiante\illustration 1.bmp"/>
          <p:cNvPicPr>
            <a:picLocks noChangeAspect="1" noChangeArrowheads="1"/>
          </p:cNvPicPr>
          <p:nvPr/>
        </p:nvPicPr>
        <p:blipFill>
          <a:blip r:embed="rId3" cstate="print"/>
          <a:srcRect/>
          <a:stretch>
            <a:fillRect/>
          </a:stretch>
        </p:blipFill>
        <p:spPr bwMode="auto">
          <a:xfrm>
            <a:off x="611560" y="1340768"/>
            <a:ext cx="8134637" cy="46805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8800"/>
            <a:ext cx="8435280" cy="4497363"/>
          </a:xfrm>
        </p:spPr>
        <p:txBody>
          <a:bodyPr>
            <a:normAutofit/>
          </a:bodyPr>
          <a:lstStyle/>
          <a:p>
            <a:pPr>
              <a:buNone/>
            </a:pPr>
            <a:r>
              <a:rPr lang="fr-BE" dirty="0" smtClean="0"/>
              <a:t>Il a été détecté sur plusieurs ouvrages d’art que des peintures recouvrant des parties en béton (mais également métalliques) contiennent une variété d’amiante.</a:t>
            </a:r>
          </a:p>
          <a:p>
            <a:pPr>
              <a:buNone/>
            </a:pPr>
            <a:endParaRPr lang="fr-BE" dirty="0"/>
          </a:p>
          <a:p>
            <a:pPr>
              <a:buNone/>
            </a:pPr>
            <a:r>
              <a:rPr lang="fr-BE" dirty="0" smtClean="0"/>
              <a:t>Marché en cours au sein de la D141 : +/- 30 % des ponts autoroutiers sont concernés.</a:t>
            </a:r>
          </a:p>
          <a:p>
            <a:pPr>
              <a:buNone/>
            </a:pPr>
            <a:r>
              <a:rPr lang="fr-BE" dirty="0" smtClean="0"/>
              <a:t>Variété détectée : </a:t>
            </a:r>
            <a:r>
              <a:rPr lang="fr-BE" dirty="0" err="1" smtClean="0"/>
              <a:t>chrysotile</a:t>
            </a:r>
            <a:r>
              <a:rPr lang="fr-BE" dirty="0" smtClean="0"/>
              <a:t> </a:t>
            </a:r>
            <a:endParaRPr lang="de-DE" dirty="0"/>
          </a:p>
          <a:p>
            <a:pPr>
              <a:buNone/>
            </a:pPr>
            <a:endParaRPr lang="fr-BE" dirty="0"/>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t>Problématique de l’amiante ?</a:t>
            </a:r>
            <a:br>
              <a:rPr lang="fr-BE" dirty="0" smtClean="0"/>
            </a:br>
            <a:endParaRPr lang="fr-BE" dirty="0" smtClean="0"/>
          </a:p>
        </p:txBody>
      </p:sp>
      <p:pic>
        <p:nvPicPr>
          <p:cNvPr id="1026" name="Picture 2" descr="F:\DCIM\100OLYMP\éch 2.JPG"/>
          <p:cNvPicPr>
            <a:picLocks noChangeAspect="1" noChangeArrowheads="1"/>
          </p:cNvPicPr>
          <p:nvPr/>
        </p:nvPicPr>
        <p:blipFill>
          <a:blip r:embed="rId2" cstate="print"/>
          <a:srcRect/>
          <a:stretch>
            <a:fillRect/>
          </a:stretch>
        </p:blipFill>
        <p:spPr bwMode="auto">
          <a:xfrm>
            <a:off x="2411760" y="1772816"/>
            <a:ext cx="6428916" cy="4824536"/>
          </a:xfrm>
          <a:prstGeom prst="rect">
            <a:avLst/>
          </a:prstGeom>
          <a:noFill/>
        </p:spPr>
      </p:pic>
      <p:pic>
        <p:nvPicPr>
          <p:cNvPr id="6" name="Picture 3" descr="\\s100n1\Utilisateurs_D141\bdewez\Problématique amiante\illustration 1.bmp"/>
          <p:cNvPicPr>
            <a:picLocks noChangeAspect="1" noChangeArrowheads="1"/>
          </p:cNvPicPr>
          <p:nvPr/>
        </p:nvPicPr>
        <p:blipFill>
          <a:blip r:embed="rId3" cstate="print"/>
          <a:srcRect/>
          <a:stretch>
            <a:fillRect/>
          </a:stretch>
        </p:blipFill>
        <p:spPr bwMode="auto">
          <a:xfrm>
            <a:off x="611560" y="1340768"/>
            <a:ext cx="8134637" cy="4680520"/>
          </a:xfrm>
          <a:prstGeom prst="rect">
            <a:avLst/>
          </a:prstGeom>
          <a:noFill/>
        </p:spPr>
      </p:pic>
      <p:pic>
        <p:nvPicPr>
          <p:cNvPr id="1028" name="Picture 4" descr="F:\DCIM\100OLYMP\P5060010.JPG"/>
          <p:cNvPicPr>
            <a:picLocks noChangeAspect="1" noChangeArrowheads="1"/>
          </p:cNvPicPr>
          <p:nvPr/>
        </p:nvPicPr>
        <p:blipFill>
          <a:blip r:embed="rId4" cstate="print"/>
          <a:srcRect/>
          <a:stretch>
            <a:fillRect/>
          </a:stretch>
        </p:blipFill>
        <p:spPr bwMode="auto">
          <a:xfrm>
            <a:off x="1500573" y="1124743"/>
            <a:ext cx="6912497" cy="518457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435280" cy="5256584"/>
          </a:xfrm>
        </p:spPr>
        <p:txBody>
          <a:bodyPr>
            <a:normAutofit fontScale="70000" lnSpcReduction="20000"/>
          </a:bodyPr>
          <a:lstStyle/>
          <a:p>
            <a:pPr>
              <a:buNone/>
            </a:pPr>
            <a:r>
              <a:rPr lang="fr-BE" dirty="0" smtClean="0"/>
              <a:t>Arrêté royal du 16/03/2006 relatif à la protection des travailleurs contre les risques liés à l’exposition à l’amiante</a:t>
            </a:r>
          </a:p>
          <a:p>
            <a:pPr>
              <a:buNone/>
            </a:pPr>
            <a:endParaRPr lang="fr-BE" dirty="0"/>
          </a:p>
          <a:p>
            <a:pPr>
              <a:buNone/>
            </a:pPr>
            <a:r>
              <a:rPr lang="fr-BE" dirty="0" smtClean="0"/>
              <a:t>Article 11</a:t>
            </a:r>
            <a:endParaRPr lang="de-DE" dirty="0" smtClean="0"/>
          </a:p>
          <a:p>
            <a:pPr>
              <a:buNone/>
            </a:pPr>
            <a:r>
              <a:rPr lang="fr-BE" dirty="0" smtClean="0"/>
              <a:t>L’employeur d’une entreprise extérieure qui vient effectuer chez un employeur, un indépendant ou un particulier des travaux d’entretien ou de réparation, de retrait de matériaux ou de leur démolition, prend, avant de commencer les travaux, toutes les mesures nécessaires pour identifier les matériaux qu’il soupçonne de contenir de l’amiante. </a:t>
            </a:r>
            <a:endParaRPr lang="de-DE" dirty="0" smtClean="0"/>
          </a:p>
          <a:p>
            <a:pPr>
              <a:buNone/>
            </a:pPr>
            <a:r>
              <a:rPr lang="fr-BE" dirty="0" smtClean="0"/>
              <a:t>Lorsqu’il effectue ces travaux pour un employeur, il lui demande l’inventaire visé à l’article 5.</a:t>
            </a:r>
            <a:endParaRPr lang="de-DE" dirty="0" smtClean="0"/>
          </a:p>
          <a:p>
            <a:pPr>
              <a:buNone/>
            </a:pPr>
            <a:r>
              <a:rPr lang="fr-BE" b="1" dirty="0" smtClean="0"/>
              <a:t>Il lui est interdit de commencer les travaux, tant que l’inventaire n’a pas été mis à sa disposition.</a:t>
            </a:r>
            <a:r>
              <a:rPr lang="fr-BE" dirty="0" smtClean="0"/>
              <a:t> </a:t>
            </a:r>
            <a:endParaRPr lang="de-DE" dirty="0" smtClean="0"/>
          </a:p>
          <a:p>
            <a:pPr>
              <a:buNone/>
            </a:pPr>
            <a:r>
              <a:rPr lang="fr-BE" dirty="0" smtClean="0"/>
              <a:t>Si le moindre doute existe concernant la présence d’amiante dans un matériau ou dans une construction, il applique les dispositions du présent arrêté</a:t>
            </a:r>
            <a:r>
              <a:rPr lang="fr-BE" dirty="0" smtClean="0"/>
              <a:t>.</a:t>
            </a:r>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t>Base législative</a:t>
            </a:r>
            <a:br>
              <a:rPr lang="fr-BE" dirty="0" smtClean="0"/>
            </a:br>
            <a:endParaRPr lang="fr-BE"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435280" cy="4857403"/>
          </a:xfrm>
        </p:spPr>
        <p:txBody>
          <a:bodyPr>
            <a:normAutofit/>
          </a:bodyPr>
          <a:lstStyle/>
          <a:p>
            <a:pPr>
              <a:buNone/>
            </a:pPr>
            <a:r>
              <a:rPr lang="fr-BE" dirty="0" smtClean="0"/>
              <a:t>-échantillons analysés par un laboratoire agréé</a:t>
            </a:r>
          </a:p>
          <a:p>
            <a:pPr>
              <a:buNone/>
            </a:pPr>
            <a:r>
              <a:rPr lang="fr-BE" dirty="0" smtClean="0"/>
              <a:t>-échantillonnage de préférence réalisé par un laboratoire agréé (problème de remise en cause de l’inventaire).</a:t>
            </a:r>
          </a:p>
          <a:p>
            <a:pPr>
              <a:buNone/>
            </a:pPr>
            <a:endParaRPr lang="fr-BE" dirty="0" smtClean="0"/>
          </a:p>
          <a:p>
            <a:pPr>
              <a:buNone/>
            </a:pPr>
            <a:r>
              <a:rPr lang="fr-BE" dirty="0" smtClean="0"/>
              <a:t>		- fournir moyens d’accès et signalisation</a:t>
            </a:r>
            <a:endParaRPr lang="fr-BE" dirty="0" smtClean="0"/>
          </a:p>
          <a:p>
            <a:pPr>
              <a:buNone/>
            </a:pPr>
            <a:endParaRPr lang="fr-BE" dirty="0"/>
          </a:p>
        </p:txBody>
      </p:sp>
      <p:sp>
        <p:nvSpPr>
          <p:cNvPr id="5" name="Titre 1"/>
          <p:cNvSpPr>
            <a:spLocks noGrp="1"/>
          </p:cNvSpPr>
          <p:nvPr>
            <p:ph type="title"/>
          </p:nvPr>
        </p:nvSpPr>
        <p:spPr>
          <a:xfrm>
            <a:off x="457200" y="274638"/>
            <a:ext cx="8229600" cy="1282154"/>
          </a:xfrm>
        </p:spPr>
        <p:txBody>
          <a:bodyPr>
            <a:normAutofit fontScale="90000"/>
          </a:bodyPr>
          <a:lstStyle/>
          <a:p>
            <a:r>
              <a:rPr lang="fr-BE" dirty="0" smtClean="0">
                <a:hlinkClick r:id="rId2" action="ppaction://hlinkfile"/>
              </a:rPr>
              <a:t>Inventaire amiante </a:t>
            </a:r>
            <a:r>
              <a:rPr lang="fr-BE" dirty="0" smtClean="0"/>
              <a:t/>
            </a:r>
            <a:br>
              <a:rPr lang="fr-BE" dirty="0" smtClean="0"/>
            </a:br>
            <a:endParaRPr lang="fr-B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435280" cy="4857403"/>
          </a:xfrm>
        </p:spPr>
        <p:txBody>
          <a:bodyPr>
            <a:normAutofit/>
          </a:bodyPr>
          <a:lstStyle/>
          <a:p>
            <a:pPr>
              <a:buFontTx/>
              <a:buChar char="-"/>
            </a:pPr>
            <a:r>
              <a:rPr lang="fr-BE" dirty="0" smtClean="0"/>
              <a:t>zone hermétique en dépression (actuellement)</a:t>
            </a:r>
          </a:p>
          <a:p>
            <a:pPr>
              <a:buFontTx/>
              <a:buChar char="-"/>
            </a:pPr>
            <a:r>
              <a:rPr lang="fr-BE" dirty="0" smtClean="0"/>
              <a:t>méthode par traitement simple: à explorer (réparations de béton,…)</a:t>
            </a:r>
          </a:p>
          <a:p>
            <a:pPr>
              <a:buNone/>
            </a:pPr>
            <a:endParaRPr lang="fr-BE" dirty="0"/>
          </a:p>
          <a:p>
            <a:pPr>
              <a:buNone/>
            </a:pPr>
            <a:endParaRPr lang="fr-BE" dirty="0"/>
          </a:p>
        </p:txBody>
      </p:sp>
      <p:sp>
        <p:nvSpPr>
          <p:cNvPr id="5" name="Titre 1"/>
          <p:cNvSpPr>
            <a:spLocks noGrp="1"/>
          </p:cNvSpPr>
          <p:nvPr>
            <p:ph type="title"/>
          </p:nvPr>
        </p:nvSpPr>
        <p:spPr>
          <a:xfrm>
            <a:off x="467544" y="260648"/>
            <a:ext cx="8229600" cy="1282154"/>
          </a:xfrm>
        </p:spPr>
        <p:txBody>
          <a:bodyPr>
            <a:normAutofit fontScale="90000"/>
          </a:bodyPr>
          <a:lstStyle/>
          <a:p>
            <a:r>
              <a:rPr lang="fr-BE" dirty="0" smtClean="0"/>
              <a:t>Méthode de traitement ?</a:t>
            </a:r>
            <a:br>
              <a:rPr lang="fr-BE" dirty="0" smtClean="0"/>
            </a:br>
            <a:endParaRPr lang="fr-BE"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435280" cy="4857403"/>
          </a:xfrm>
        </p:spPr>
        <p:txBody>
          <a:bodyPr>
            <a:normAutofit/>
          </a:bodyPr>
          <a:lstStyle/>
          <a:p>
            <a:pPr>
              <a:buFontTx/>
              <a:buChar char="-"/>
            </a:pPr>
            <a:r>
              <a:rPr lang="fr-BE" dirty="0" smtClean="0"/>
              <a:t>Montage d’un échafaudage</a:t>
            </a:r>
          </a:p>
          <a:p>
            <a:pPr>
              <a:buFontTx/>
              <a:buChar char="-"/>
            </a:pPr>
            <a:r>
              <a:rPr lang="fr-BE" dirty="0" smtClean="0"/>
              <a:t>Bâchage de l’ouvrage (ou de la zone à traiter)</a:t>
            </a:r>
          </a:p>
          <a:p>
            <a:pPr>
              <a:buFontTx/>
              <a:buChar char="-"/>
            </a:pPr>
            <a:r>
              <a:rPr lang="fr-BE" dirty="0" smtClean="0"/>
              <a:t>Installation des extracteurs et des sas personnel / matériel</a:t>
            </a:r>
          </a:p>
          <a:p>
            <a:pPr>
              <a:buFontTx/>
              <a:buChar char="-"/>
            </a:pPr>
            <a:r>
              <a:rPr lang="fr-BE" dirty="0" smtClean="0"/>
              <a:t>Test fumée (zone hermétique + renouvellement d’air)</a:t>
            </a:r>
          </a:p>
          <a:p>
            <a:pPr>
              <a:buFontTx/>
              <a:buChar char="-"/>
            </a:pPr>
            <a:r>
              <a:rPr lang="fr-BE" dirty="0" smtClean="0"/>
              <a:t>Désamiantage</a:t>
            </a:r>
          </a:p>
          <a:p>
            <a:pPr>
              <a:buFontTx/>
              <a:buChar char="-"/>
            </a:pPr>
            <a:r>
              <a:rPr lang="fr-BE" dirty="0" smtClean="0"/>
              <a:t>Mesures libératoires</a:t>
            </a:r>
            <a:endParaRPr lang="fr-BE" dirty="0" smtClean="0"/>
          </a:p>
          <a:p>
            <a:pPr>
              <a:buNone/>
            </a:pPr>
            <a:endParaRPr lang="fr-BE" dirty="0"/>
          </a:p>
          <a:p>
            <a:pPr>
              <a:buNone/>
            </a:pPr>
            <a:endParaRPr lang="fr-BE" dirty="0"/>
          </a:p>
        </p:txBody>
      </p:sp>
      <p:sp>
        <p:nvSpPr>
          <p:cNvPr id="5" name="Titre 1"/>
          <p:cNvSpPr>
            <a:spLocks noGrp="1"/>
          </p:cNvSpPr>
          <p:nvPr>
            <p:ph type="title"/>
          </p:nvPr>
        </p:nvSpPr>
        <p:spPr>
          <a:xfrm>
            <a:off x="467544" y="260648"/>
            <a:ext cx="8229600" cy="1282154"/>
          </a:xfrm>
        </p:spPr>
        <p:txBody>
          <a:bodyPr>
            <a:normAutofit fontScale="90000"/>
          </a:bodyPr>
          <a:lstStyle/>
          <a:p>
            <a:r>
              <a:rPr lang="fr-BE" dirty="0" smtClean="0"/>
              <a:t>zone hermétique en dépression </a:t>
            </a:r>
            <a:r>
              <a:rPr lang="fr-BE" dirty="0" smtClean="0"/>
              <a:t/>
            </a:r>
            <a:br>
              <a:rPr lang="fr-BE" dirty="0" smtClean="0"/>
            </a:br>
            <a:endParaRPr lang="fr-BE"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Affichage à l'écran (4:3)</PresentationFormat>
  <Paragraphs>93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Echange d’expérience 25/09/2014</vt:lpstr>
      <vt:lpstr>Problématique de l’amiante ? </vt:lpstr>
      <vt:lpstr>Problématique de l’amiante ? </vt:lpstr>
      <vt:lpstr>Problématique de l’amiante ? </vt:lpstr>
      <vt:lpstr>Problématique de l’amiante ? </vt:lpstr>
      <vt:lpstr>Base législative </vt:lpstr>
      <vt:lpstr>Inventaire amiante  </vt:lpstr>
      <vt:lpstr>Méthode de traitement ? </vt:lpstr>
      <vt:lpstr>zone hermétique en dépression  </vt:lpstr>
      <vt:lpstr>zone hermétique en dépression  </vt:lpstr>
      <vt:lpstr>zone hermétique en dépression  </vt:lpstr>
      <vt:lpstr>zone hermétique en dépression  </vt:lpstr>
      <vt:lpstr>zone hermétique en dépression  </vt:lpstr>
      <vt:lpstr>Coût d’un désamiantage via l’emploi d’une zone hermétique en dépression  </vt:lpstr>
      <vt:lpstr>Coût d’un désamiantage via l’emploi d’une zone hermétique en dépression </vt:lpstr>
      <vt:lpstr>Diapositive 16</vt:lpstr>
      <vt:lpstr>Au CSC / métré? </vt:lpstr>
      <vt:lpstr>Chantier de désamiantage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Echange d’expérience 25/09/2014</dc:title>
  <cp:lastModifiedBy>38574</cp:lastModifiedBy>
  <cp:revision>10</cp:revision>
  <dcterms:modified xsi:type="dcterms:W3CDTF">2014-09-24T16:34:42Z</dcterms:modified>
</cp:coreProperties>
</file>